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7" r:id="rId2"/>
    <p:sldId id="395" r:id="rId3"/>
    <p:sldId id="396" r:id="rId4"/>
    <p:sldId id="448" r:id="rId5"/>
    <p:sldId id="461" r:id="rId6"/>
    <p:sldId id="450" r:id="rId7"/>
    <p:sldId id="459" r:id="rId8"/>
    <p:sldId id="460" r:id="rId9"/>
    <p:sldId id="462" r:id="rId10"/>
    <p:sldId id="456" r:id="rId11"/>
    <p:sldId id="446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FF99"/>
    <a:srgbClr val="C13F3F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0" autoAdjust="0"/>
    <p:restoredTop sz="86398" autoAdjust="0"/>
  </p:normalViewPr>
  <p:slideViewPr>
    <p:cSldViewPr>
      <p:cViewPr>
        <p:scale>
          <a:sx n="88" d="100"/>
          <a:sy n="88" d="100"/>
        </p:scale>
        <p:origin x="13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170248" cy="480223"/>
          </a:xfrm>
          <a:prstGeom prst="rect">
            <a:avLst/>
          </a:prstGeom>
        </p:spPr>
        <p:txBody>
          <a:bodyPr vert="horz" lIns="94022" tIns="47011" rIns="94022" bIns="4701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6"/>
            <a:ext cx="3170248" cy="480223"/>
          </a:xfrm>
          <a:prstGeom prst="rect">
            <a:avLst/>
          </a:prstGeom>
        </p:spPr>
        <p:txBody>
          <a:bodyPr vert="horz" lIns="94022" tIns="47011" rIns="94022" bIns="47011" rtlCol="0"/>
          <a:lstStyle>
            <a:lvl1pPr algn="r">
              <a:defRPr sz="1100"/>
            </a:lvl1pPr>
          </a:lstStyle>
          <a:p>
            <a:fld id="{4F0938CC-CE79-4435-A706-83705538FAFE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5"/>
            <a:ext cx="3170248" cy="480223"/>
          </a:xfrm>
          <a:prstGeom prst="rect">
            <a:avLst/>
          </a:prstGeom>
        </p:spPr>
        <p:txBody>
          <a:bodyPr vert="horz" lIns="94022" tIns="47011" rIns="94022" bIns="4701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5"/>
            <a:ext cx="3170248" cy="480223"/>
          </a:xfrm>
          <a:prstGeom prst="rect">
            <a:avLst/>
          </a:prstGeom>
        </p:spPr>
        <p:txBody>
          <a:bodyPr vert="horz" lIns="94022" tIns="47011" rIns="94022" bIns="47011" rtlCol="0" anchor="b"/>
          <a:lstStyle>
            <a:lvl1pPr algn="r">
              <a:defRPr sz="11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170248" cy="480223"/>
          </a:xfrm>
          <a:prstGeom prst="rect">
            <a:avLst/>
          </a:prstGeom>
        </p:spPr>
        <p:txBody>
          <a:bodyPr vert="horz" lIns="94022" tIns="47011" rIns="94022" bIns="4701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6"/>
            <a:ext cx="3170248" cy="480223"/>
          </a:xfrm>
          <a:prstGeom prst="rect">
            <a:avLst/>
          </a:prstGeom>
        </p:spPr>
        <p:txBody>
          <a:bodyPr vert="horz" lIns="94022" tIns="47011" rIns="94022" bIns="47011" rtlCol="0"/>
          <a:lstStyle>
            <a:lvl1pPr algn="r">
              <a:defRPr sz="1100"/>
            </a:lvl1pPr>
          </a:lstStyle>
          <a:p>
            <a:fld id="{D67B964A-190D-4150-B132-A0F976DCD8AC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22" tIns="47011" rIns="94022" bIns="470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4" y="4561308"/>
            <a:ext cx="5851504" cy="4320377"/>
          </a:xfrm>
          <a:prstGeom prst="rect">
            <a:avLst/>
          </a:prstGeom>
        </p:spPr>
        <p:txBody>
          <a:bodyPr vert="horz" lIns="94022" tIns="47011" rIns="94022" bIns="470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5"/>
            <a:ext cx="3170248" cy="480223"/>
          </a:xfrm>
          <a:prstGeom prst="rect">
            <a:avLst/>
          </a:prstGeom>
        </p:spPr>
        <p:txBody>
          <a:bodyPr vert="horz" lIns="94022" tIns="47011" rIns="94022" bIns="4701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5"/>
            <a:ext cx="3170248" cy="480223"/>
          </a:xfrm>
          <a:prstGeom prst="rect">
            <a:avLst/>
          </a:prstGeom>
        </p:spPr>
        <p:txBody>
          <a:bodyPr vert="horz" lIns="94022" tIns="47011" rIns="94022" bIns="47011" rtlCol="0" anchor="b"/>
          <a:lstStyle>
            <a:lvl1pPr algn="r">
              <a:defRPr sz="11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35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21864" indent="-27764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10559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554784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1999008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443232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887455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331680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775904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02B3E605-A17E-4D38-BA37-F4A754F8DE16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8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21864" indent="-27764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10559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554784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1999008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443232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887455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331680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775904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02B3E605-A17E-4D38-BA37-F4A754F8DE16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60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21864" indent="-27764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10559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554784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1999008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443232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887455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331680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775904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02B3E605-A17E-4D38-BA37-F4A754F8DE16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0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21864" indent="-27764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10559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554784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1999008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443232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887455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331680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775904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02B3E605-A17E-4D38-BA37-F4A754F8DE16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29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21864" indent="-27764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10559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554784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1999008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443232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887455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331680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775904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02B3E605-A17E-4D38-BA37-F4A754F8DE16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5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21864" indent="-27764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10559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554784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1999008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443232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887455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331680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775904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02B3E605-A17E-4D38-BA37-F4A754F8DE16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1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21864" indent="-27764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10559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554784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1999008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443232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887455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331680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775904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02B3E605-A17E-4D38-BA37-F4A754F8DE16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85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21864" indent="-27764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10559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554784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1999008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443232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887455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331680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775904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02B3E605-A17E-4D38-BA37-F4A754F8DE16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6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June 13, 2019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" y="0"/>
            <a:ext cx="1899719" cy="1372224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dirty="0"/>
              <a:t>June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632448" cy="990600"/>
          </a:xfrm>
        </p:spPr>
        <p:txBody>
          <a:bodyPr>
            <a:normAutofit/>
          </a:bodyPr>
          <a:lstStyle>
            <a:lvl1pPr>
              <a:defRPr sz="36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667000" cy="365125"/>
          </a:xfrm>
        </p:spPr>
        <p:txBody>
          <a:bodyPr/>
          <a:lstStyle>
            <a:lvl1pPr>
              <a:defRPr sz="1050">
                <a:latin typeface="Garamond" pitchFamily="18" charset="0"/>
              </a:defRPr>
            </a:lvl1pPr>
          </a:lstStyle>
          <a:p>
            <a:r>
              <a:rPr lang="en-US" dirty="0"/>
              <a:t>June 13,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13, 2019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477000" y="6492875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r>
              <a:rPr lang="en-US" dirty="0"/>
              <a:t>June 13,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308" y="273050"/>
            <a:ext cx="7027492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dirty="0"/>
              <a:t>June 13, 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F6A44A-360A-4F33-BD39-DDA6C4DD5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308" y="228600"/>
            <a:ext cx="7103692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A1AC9-0477-4D4B-8AE9-477060016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13,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209F5-1F0A-4CE3-826B-39C51BBA06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308" y="0"/>
            <a:ext cx="7027492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371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June 13,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8ED59-B25C-4751-ABAB-FB63CCD3D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dirty="0"/>
              <a:t>June 13, 2019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June 13, 2019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dcresearch.maps.arcgis.com/apps/View/index.html?appid=274cc487c44f4e979ebca3432c51fc0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dcresearch.maps.arcgis.com/apps/View/index.html?appid=274cc487c44f4e979ebca3432c51fc0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dcresearch.maps.arcgis.com/apps/View/index.html?appid=274cc487c44f4e979ebca3432c51fc0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dcresearch.maps.arcgis.com/apps/View/index.html?appid=274cc487c44f4e979ebca3432c51fc0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dcresearch.maps.arcgis.com/apps/View/index.html?appid=274cc487c44f4e979ebca3432c51fc0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dcresearch.maps.arcgis.com/apps/View/index.html?appid=274cc487c44f4e979ebca3432c51fc0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24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rgbClr val="FFC000"/>
                </a:solidFill>
              </a:rPr>
              <a:t>Citrus Heights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Draft Maps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13, 2019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757938-D240-46F6-B1D7-F38CE0CE5C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Shalice Tilton, Sr. Consultant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E7A09-A301-4947-9909-9BAA179A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9928" y="-1"/>
            <a:ext cx="5470071" cy="47476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13, 2019</a:t>
            </a: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C0FAA909-690D-438B-887B-D37D2A504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2324141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DBF97C-3D8C-40D7-B8AC-9EE547093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402" y="4114800"/>
            <a:ext cx="2564598" cy="2109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D02B08-7CC7-42EC-8850-E7F7879B21E7}"/>
              </a:ext>
            </a:extLst>
          </p:cNvPr>
          <p:cNvSpPr txBox="1"/>
          <p:nvPr/>
        </p:nvSpPr>
        <p:spPr>
          <a:xfrm>
            <a:off x="3657600" y="5334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Garamond" panose="02020404030301010803" pitchFamily="18" charset="0"/>
              </a:rPr>
              <a:t>104b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8286219-9153-438A-BC7A-17B6105CF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1" y="1714500"/>
            <a:ext cx="2324141" cy="205740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51E1DE99-4E1D-4899-8DD6-3BFC226514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85" y="4114800"/>
            <a:ext cx="2324142" cy="2057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32A506-EA8F-4E69-8747-963A036D159F}"/>
              </a:ext>
            </a:extLst>
          </p:cNvPr>
          <p:cNvSpPr txBox="1"/>
          <p:nvPr/>
        </p:nvSpPr>
        <p:spPr>
          <a:xfrm>
            <a:off x="3575746" y="3048000"/>
            <a:ext cx="107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Renumbered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206B5-CD2D-4F41-A497-A826E279D9EE}"/>
              </a:ext>
            </a:extLst>
          </p:cNvPr>
          <p:cNvSpPr txBox="1"/>
          <p:nvPr/>
        </p:nvSpPr>
        <p:spPr>
          <a:xfrm>
            <a:off x="7239000" y="5410200"/>
            <a:ext cx="107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Renumbered</a:t>
            </a:r>
          </a:p>
        </p:txBody>
      </p:sp>
    </p:spTree>
    <p:extLst>
      <p:ext uri="{BB962C8B-B14F-4D97-AF65-F5344CB8AC3E}">
        <p14:creationId xmlns:p14="http://schemas.microsoft.com/office/powerpoint/2010/main" val="309789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7E16-0DBE-4B34-8BD1-0EA0044D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Actions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108FA-9BCC-4639-805D-DE173F70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14,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3292D-74BD-4704-9468-D6792604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FA5E66-D95C-444B-89A3-6E7689190A0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Hold public hearing on draft maps</a:t>
            </a:r>
          </a:p>
          <a:p>
            <a:r>
              <a:rPr lang="en-US" dirty="0"/>
              <a:t>Discuss current draft maps</a:t>
            </a:r>
          </a:p>
          <a:p>
            <a:r>
              <a:rPr lang="en-US" dirty="0"/>
              <a:t>Select final map and determine election sequence</a:t>
            </a:r>
          </a:p>
          <a:p>
            <a:r>
              <a:rPr lang="en-US" dirty="0"/>
              <a:t>Introduce ordinance after the public hearing.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F63CD-9B03-4F0F-8CF7-DC8F8FD6D5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7028" y="4114800"/>
            <a:ext cx="316064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1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Districting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13, 2019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81E3AAE-A30D-4099-B484-02B28CE6C46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81480836"/>
              </p:ext>
            </p:extLst>
          </p:nvPr>
        </p:nvGraphicFramePr>
        <p:xfrm>
          <a:off x="457200" y="1621948"/>
          <a:ext cx="8382000" cy="410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821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270179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Feb. 28 &amp; March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District.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Maps must be posted no later than May 16.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Hearings on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May 23 and June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sequencing. Introduce ordinance after 2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Reading of Ordinance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June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Typically a formality after the vote to introduce the ordinance.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70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 by-district elections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Map adjusted using 2020 Census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853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Remaining districts hold first by-district elections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357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55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937375" cy="990600"/>
          </a:xfrm>
        </p:spPr>
        <p:txBody>
          <a:bodyPr/>
          <a:lstStyle/>
          <a:p>
            <a:r>
              <a:rPr lang="en-US" altLang="en-US" dirty="0"/>
              <a:t>Districting Rules and Goals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2397124"/>
            <a:ext cx="4114800" cy="1412875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en-US" sz="2400" b="1" dirty="0"/>
              <a:t>Equal population</a:t>
            </a:r>
            <a:endParaRPr lang="en-US" altLang="en-US" sz="2000" dirty="0"/>
          </a:p>
          <a:p>
            <a:r>
              <a:rPr lang="en-US" altLang="en-US" sz="2400" b="1" dirty="0"/>
              <a:t>Federal</a:t>
            </a:r>
            <a:r>
              <a:rPr lang="en-US" altLang="en-US" sz="2400" dirty="0"/>
              <a:t> </a:t>
            </a:r>
            <a:r>
              <a:rPr lang="en-US" altLang="en-US" sz="2400" b="1" dirty="0"/>
              <a:t>Voting Rights Act</a:t>
            </a:r>
          </a:p>
          <a:p>
            <a:r>
              <a:rPr lang="en-US" altLang="en-US" sz="2400" b="1" dirty="0"/>
              <a:t>No racial gerrymandering</a:t>
            </a:r>
          </a:p>
          <a:p>
            <a:pPr lvl="1"/>
            <a:endParaRPr lang="en-US" altLang="en-US" sz="3200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267200" y="2374899"/>
            <a:ext cx="4648200" cy="3797301"/>
          </a:xfrm>
          <a:ln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b="1" dirty="0"/>
              <a:t>Communities of interest</a:t>
            </a:r>
          </a:p>
          <a:p>
            <a:pPr>
              <a:defRPr/>
            </a:pPr>
            <a:r>
              <a:rPr lang="en-US" altLang="en-US" sz="2400" b="1" dirty="0"/>
              <a:t>Compact</a:t>
            </a:r>
          </a:p>
          <a:p>
            <a:pPr>
              <a:defRPr/>
            </a:pPr>
            <a:r>
              <a:rPr lang="en-US" altLang="en-US" sz="2400" b="1" dirty="0"/>
              <a:t>Contiguous</a:t>
            </a:r>
          </a:p>
          <a:p>
            <a:pPr>
              <a:defRPr/>
            </a:pPr>
            <a:r>
              <a:rPr lang="en-US" altLang="en-US" sz="2400" b="1" dirty="0"/>
              <a:t>Visible boundaries (natural &amp; artificial)</a:t>
            </a:r>
          </a:p>
          <a:p>
            <a:pPr>
              <a:defRPr/>
            </a:pPr>
            <a:r>
              <a:rPr lang="en-US" altLang="en-US" sz="2400" b="1" dirty="0"/>
              <a:t>Respect voters’ choices / continuity in office</a:t>
            </a:r>
          </a:p>
          <a:p>
            <a:pPr>
              <a:defRPr/>
            </a:pPr>
            <a:r>
              <a:rPr lang="en-US" altLang="en-US" sz="2400" b="1" i="1" dirty="0">
                <a:solidFill>
                  <a:schemeClr val="accent6">
                    <a:lumMod val="75000"/>
                  </a:schemeClr>
                </a:solidFill>
              </a:rPr>
              <a:t>Planned future growth</a:t>
            </a:r>
          </a:p>
        </p:txBody>
      </p:sp>
      <p:sp>
        <p:nvSpPr>
          <p:cNvPr id="20486" name="Text Placeholder 5"/>
          <p:cNvSpPr txBox="1">
            <a:spLocks/>
          </p:cNvSpPr>
          <p:nvPr/>
        </p:nvSpPr>
        <p:spPr bwMode="auto">
          <a:xfrm>
            <a:off x="152400" y="1752600"/>
            <a:ext cx="41148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Federal Laws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267200" y="1752600"/>
            <a:ext cx="4645025" cy="6397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Traditional Redistricting Principles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13,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040D2-AE72-4D3D-BBA6-FB9E885AD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2" y="4876800"/>
            <a:ext cx="241341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3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937375" cy="990600"/>
          </a:xfrm>
        </p:spPr>
        <p:txBody>
          <a:bodyPr/>
          <a:lstStyle/>
          <a:p>
            <a:r>
              <a:rPr lang="en-US" altLang="en-US" dirty="0"/>
              <a:t>Draft Map 102			</a:t>
            </a:r>
            <a:r>
              <a:rPr lang="en-US" altLang="en-US" b="1" dirty="0"/>
              <a:t>Focus Map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13,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A90273-6EE6-4CDA-B969-820959B11FC1}"/>
              </a:ext>
            </a:extLst>
          </p:cNvPr>
          <p:cNvSpPr txBox="1"/>
          <p:nvPr/>
        </p:nvSpPr>
        <p:spPr>
          <a:xfrm>
            <a:off x="143213" y="164850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Visit the website for map detail</a:t>
            </a:r>
            <a:endParaRPr lang="en-US" dirty="0">
              <a:latin typeface="Garamond" panose="02020404030301010803" pitchFamily="18" charset="0"/>
              <a:hlinkClick r:id="rId3"/>
            </a:endParaRPr>
          </a:p>
          <a:p>
            <a:r>
              <a:rPr lang="en-US" sz="1600" b="1" dirty="0">
                <a:latin typeface="Garamond" panose="02020404030301010803" pitchFamily="18" charset="0"/>
                <a:hlinkClick r:id="rId3"/>
              </a:rPr>
              <a:t>Interactive Review Map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DF345E4-FA72-419F-82B5-9140F34C48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0" y="3422555"/>
            <a:ext cx="1940307" cy="1717618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9BC2E74-68A0-4112-9592-91A647301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80" y="1484041"/>
            <a:ext cx="5681235" cy="502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634B51-26DF-482E-891C-DE0E0775DF79}"/>
              </a:ext>
            </a:extLst>
          </p:cNvPr>
          <p:cNvSpPr txBox="1"/>
          <p:nvPr/>
        </p:nvSpPr>
        <p:spPr>
          <a:xfrm>
            <a:off x="1663586" y="4489792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Renumbered</a:t>
            </a:r>
          </a:p>
          <a:p>
            <a:r>
              <a:rPr lang="en-US" sz="1200" dirty="0"/>
              <a:t>(Renumbering changes only map colors and district numbers)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B1FA1-958C-4B4C-A262-7745F9663D1B}"/>
              </a:ext>
            </a:extLst>
          </p:cNvPr>
          <p:cNvSpPr txBox="1"/>
          <p:nvPr/>
        </p:nvSpPr>
        <p:spPr>
          <a:xfrm>
            <a:off x="143213" y="5559134"/>
            <a:ext cx="337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</a:rPr>
              <a:t>Proposed Election Sequence for</a:t>
            </a:r>
          </a:p>
          <a:p>
            <a:r>
              <a:rPr lang="en-US" sz="1400" b="1" dirty="0">
                <a:latin typeface="Garamond" panose="02020404030301010803" pitchFamily="18" charset="0"/>
              </a:rPr>
              <a:t>Map 102 Renumbered: 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2020: 1 (Slowey) and 3 (Daniels) 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2022: 2 (Bruins), 4 (Miller), and 5 (Middleton)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BAB4D3-5E95-4D6B-90A8-1BD3DA0D0A36}"/>
              </a:ext>
            </a:extLst>
          </p:cNvPr>
          <p:cNvSpPr/>
          <p:nvPr/>
        </p:nvSpPr>
        <p:spPr>
          <a:xfrm>
            <a:off x="200666" y="2474246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Only Map 102 has a pairing (Daniels and Slowey).  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The others have no pairings.</a:t>
            </a:r>
          </a:p>
        </p:txBody>
      </p:sp>
    </p:spTree>
    <p:extLst>
      <p:ext uri="{BB962C8B-B14F-4D97-AF65-F5344CB8AC3E}">
        <p14:creationId xmlns:p14="http://schemas.microsoft.com/office/powerpoint/2010/main" val="334664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937375" cy="990600"/>
          </a:xfrm>
        </p:spPr>
        <p:txBody>
          <a:bodyPr>
            <a:normAutofit/>
          </a:bodyPr>
          <a:lstStyle/>
          <a:p>
            <a:r>
              <a:rPr lang="en-US" altLang="en-US" dirty="0"/>
              <a:t>Draft Map 102	</a:t>
            </a:r>
            <a:r>
              <a:rPr lang="en-US" altLang="en-US" sz="2400" dirty="0"/>
              <a:t>Renumbered</a:t>
            </a:r>
            <a:r>
              <a:rPr lang="en-US" altLang="en-US" dirty="0"/>
              <a:t>	</a:t>
            </a:r>
            <a:r>
              <a:rPr lang="en-US" altLang="en-US" b="1" dirty="0"/>
              <a:t>Focus Map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13,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A90273-6EE6-4CDA-B969-820959B11FC1}"/>
              </a:ext>
            </a:extLst>
          </p:cNvPr>
          <p:cNvSpPr txBox="1"/>
          <p:nvPr/>
        </p:nvSpPr>
        <p:spPr>
          <a:xfrm>
            <a:off x="143213" y="164850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Visit the website for map detail</a:t>
            </a:r>
            <a:endParaRPr lang="en-US" dirty="0">
              <a:latin typeface="Garamond" panose="02020404030301010803" pitchFamily="18" charset="0"/>
              <a:hlinkClick r:id="rId3"/>
            </a:endParaRPr>
          </a:p>
          <a:p>
            <a:r>
              <a:rPr lang="en-US" sz="1600" b="1" dirty="0">
                <a:latin typeface="Garamond" panose="02020404030301010803" pitchFamily="18" charset="0"/>
                <a:hlinkClick r:id="rId3"/>
              </a:rPr>
              <a:t>Interactive Review Map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C2E74-68A0-4112-9592-91A6473010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380" y="1484041"/>
            <a:ext cx="5681234" cy="502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3B1FA1-958C-4B4C-A262-7745F9663D1B}"/>
              </a:ext>
            </a:extLst>
          </p:cNvPr>
          <p:cNvSpPr txBox="1"/>
          <p:nvPr/>
        </p:nvSpPr>
        <p:spPr>
          <a:xfrm>
            <a:off x="143213" y="5559134"/>
            <a:ext cx="337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</a:rPr>
              <a:t>Proposed Election Sequence for</a:t>
            </a:r>
          </a:p>
          <a:p>
            <a:r>
              <a:rPr lang="en-US" sz="1400" b="1" dirty="0">
                <a:latin typeface="Garamond" panose="02020404030301010803" pitchFamily="18" charset="0"/>
              </a:rPr>
              <a:t>Map 102 Renumbered: 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2020: 1 (Slowey) and 3 (Daniels) 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2022: 2 (Bruins), 4 (Miller), and 5 (Middleton)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BAB4D3-5E95-4D6B-90A8-1BD3DA0D0A36}"/>
              </a:ext>
            </a:extLst>
          </p:cNvPr>
          <p:cNvSpPr/>
          <p:nvPr/>
        </p:nvSpPr>
        <p:spPr>
          <a:xfrm>
            <a:off x="200666" y="2474246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Only Map 102 has a pairing (Daniels and Slowey).  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The others have no pairings.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8CE0D-CAE0-4406-A441-3B0FC08C2227}"/>
              </a:ext>
            </a:extLst>
          </p:cNvPr>
          <p:cNvSpPr txBox="1"/>
          <p:nvPr/>
        </p:nvSpPr>
        <p:spPr>
          <a:xfrm>
            <a:off x="7543800" y="4720624"/>
            <a:ext cx="149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Renumbered</a:t>
            </a:r>
          </a:p>
        </p:txBody>
      </p:sp>
    </p:spTree>
    <p:extLst>
      <p:ext uri="{BB962C8B-B14F-4D97-AF65-F5344CB8AC3E}">
        <p14:creationId xmlns:p14="http://schemas.microsoft.com/office/powerpoint/2010/main" val="286886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937375" cy="990600"/>
          </a:xfrm>
        </p:spPr>
        <p:txBody>
          <a:bodyPr/>
          <a:lstStyle/>
          <a:p>
            <a:r>
              <a:rPr lang="en-US" altLang="en-US" dirty="0"/>
              <a:t>Draft Map 104			</a:t>
            </a:r>
            <a:r>
              <a:rPr lang="en-US" altLang="en-US" b="1" dirty="0"/>
              <a:t>Focus Map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13, 2019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37EC316-86E3-4CEB-801A-4E9D839B8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69" y="1516698"/>
            <a:ext cx="6096000" cy="5396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AFD37B-E81B-4A2F-A63D-885F074E1A00}"/>
              </a:ext>
            </a:extLst>
          </p:cNvPr>
          <p:cNvSpPr txBox="1"/>
          <p:nvPr/>
        </p:nvSpPr>
        <p:spPr>
          <a:xfrm>
            <a:off x="175870" y="5545863"/>
            <a:ext cx="337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</a:rPr>
              <a:t>Proposed Election Sequence for</a:t>
            </a:r>
          </a:p>
          <a:p>
            <a:r>
              <a:rPr lang="en-US" sz="1400" b="1" dirty="0">
                <a:latin typeface="Garamond" panose="02020404030301010803" pitchFamily="18" charset="0"/>
              </a:rPr>
              <a:t>Map 104: 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2020: 1 (Slowey) and 3 (Daniels) 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2022: 2 (Bruins), 4 (Miller), and 5 (Middleton)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47D77D-62A7-48F9-97E4-8663541D0276}"/>
              </a:ext>
            </a:extLst>
          </p:cNvPr>
          <p:cNvSpPr txBox="1"/>
          <p:nvPr/>
        </p:nvSpPr>
        <p:spPr>
          <a:xfrm>
            <a:off x="143213" y="164850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Visit the website for map detail</a:t>
            </a:r>
            <a:endParaRPr lang="en-US" dirty="0">
              <a:latin typeface="Garamond" panose="02020404030301010803" pitchFamily="18" charset="0"/>
              <a:hlinkClick r:id="rId4"/>
            </a:endParaRPr>
          </a:p>
          <a:p>
            <a:r>
              <a:rPr lang="en-US" sz="1600" b="1" dirty="0">
                <a:latin typeface="Garamond" panose="02020404030301010803" pitchFamily="18" charset="0"/>
                <a:hlinkClick r:id="rId4"/>
              </a:rPr>
              <a:t>Interactive Review Map</a:t>
            </a:r>
            <a:endParaRPr lang="en-US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7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937375" cy="990600"/>
          </a:xfrm>
        </p:spPr>
        <p:txBody>
          <a:bodyPr/>
          <a:lstStyle/>
          <a:p>
            <a:r>
              <a:rPr lang="en-US" altLang="en-US" dirty="0"/>
              <a:t>Draft Map 104b		</a:t>
            </a:r>
            <a:r>
              <a:rPr lang="en-US" altLang="en-US" b="1" dirty="0"/>
              <a:t>Focus Map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13,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A64376-F56C-4113-8126-92B1753CE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517642"/>
            <a:ext cx="6308387" cy="5187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BEB87D-CA86-471D-AE2A-74AE5BFCABA0}"/>
              </a:ext>
            </a:extLst>
          </p:cNvPr>
          <p:cNvSpPr txBox="1"/>
          <p:nvPr/>
        </p:nvSpPr>
        <p:spPr>
          <a:xfrm>
            <a:off x="7924800" y="4267200"/>
            <a:ext cx="1103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</a:rPr>
              <a:t>104b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9BD9B2-5113-471C-85B4-6791FBCC949E}"/>
              </a:ext>
            </a:extLst>
          </p:cNvPr>
          <p:cNvSpPr txBox="1"/>
          <p:nvPr/>
        </p:nvSpPr>
        <p:spPr>
          <a:xfrm>
            <a:off x="168613" y="5538768"/>
            <a:ext cx="337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</a:rPr>
              <a:t>Proposed Election Sequence for</a:t>
            </a:r>
          </a:p>
          <a:p>
            <a:r>
              <a:rPr lang="en-US" sz="1400" b="1" dirty="0">
                <a:latin typeface="Garamond" panose="02020404030301010803" pitchFamily="18" charset="0"/>
              </a:rPr>
              <a:t>Map 104b: 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2020: 1 (Slowey) and 3 (Daniels) 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2022: 2 (Bruins), 4 (Miller), and 5 (Middleton)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1FC56-93EC-488C-A52B-A7AF8B8C470E}"/>
              </a:ext>
            </a:extLst>
          </p:cNvPr>
          <p:cNvSpPr txBox="1"/>
          <p:nvPr/>
        </p:nvSpPr>
        <p:spPr>
          <a:xfrm>
            <a:off x="143213" y="164850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Visit the website for map detail</a:t>
            </a:r>
            <a:endParaRPr lang="en-US" dirty="0">
              <a:latin typeface="Garamond" panose="02020404030301010803" pitchFamily="18" charset="0"/>
              <a:hlinkClick r:id="rId4"/>
            </a:endParaRPr>
          </a:p>
          <a:p>
            <a:r>
              <a:rPr lang="en-US" sz="1600" b="1" dirty="0">
                <a:latin typeface="Garamond" panose="02020404030301010803" pitchFamily="18" charset="0"/>
                <a:hlinkClick r:id="rId4"/>
              </a:rPr>
              <a:t>Interactive Review Map</a:t>
            </a:r>
            <a:endParaRPr lang="en-US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1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937375" cy="990600"/>
          </a:xfrm>
        </p:spPr>
        <p:txBody>
          <a:bodyPr/>
          <a:lstStyle/>
          <a:p>
            <a:r>
              <a:rPr lang="en-US" altLang="en-US" dirty="0"/>
              <a:t>Draft Map 109		</a:t>
            </a:r>
            <a:r>
              <a:rPr lang="en-US" altLang="en-US" b="1" dirty="0"/>
              <a:t>Focus Map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13,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A90273-6EE6-4CDA-B969-820959B11FC1}"/>
              </a:ext>
            </a:extLst>
          </p:cNvPr>
          <p:cNvSpPr txBox="1"/>
          <p:nvPr/>
        </p:nvSpPr>
        <p:spPr>
          <a:xfrm>
            <a:off x="143213" y="164850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Visit the website for map detail</a:t>
            </a:r>
            <a:endParaRPr lang="en-US" dirty="0">
              <a:latin typeface="Garamond" panose="02020404030301010803" pitchFamily="18" charset="0"/>
              <a:hlinkClick r:id="rId3"/>
            </a:endParaRPr>
          </a:p>
          <a:p>
            <a:r>
              <a:rPr lang="en-US" sz="1600" b="1" dirty="0">
                <a:latin typeface="Garamond" panose="02020404030301010803" pitchFamily="18" charset="0"/>
                <a:hlinkClick r:id="rId3"/>
              </a:rPr>
              <a:t>Interactive Review Map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345E4-FA72-419F-82B5-9140F34C48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213" y="3006782"/>
            <a:ext cx="1940306" cy="1717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BC2E74-68A0-4112-9592-91A647301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3417" y="1541017"/>
            <a:ext cx="5681234" cy="502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3B1FA1-958C-4B4C-A262-7745F9663D1B}"/>
              </a:ext>
            </a:extLst>
          </p:cNvPr>
          <p:cNvSpPr txBox="1"/>
          <p:nvPr/>
        </p:nvSpPr>
        <p:spPr>
          <a:xfrm>
            <a:off x="202327" y="5538768"/>
            <a:ext cx="337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</a:rPr>
              <a:t>Proposed Election Sequence for</a:t>
            </a:r>
          </a:p>
          <a:p>
            <a:r>
              <a:rPr lang="en-US" sz="1400" b="1" dirty="0">
                <a:latin typeface="Garamond" panose="02020404030301010803" pitchFamily="18" charset="0"/>
              </a:rPr>
              <a:t>Map 109 Renumbered: 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2020: 1 (Slowey) and 3 (Daniels) 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2022: 2 (Bruins), 4 (Miller), and 5 (Middleton)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0FFE6-40E1-4C37-8D06-959DF2A2EFC0}"/>
              </a:ext>
            </a:extLst>
          </p:cNvPr>
          <p:cNvSpPr txBox="1"/>
          <p:nvPr/>
        </p:nvSpPr>
        <p:spPr>
          <a:xfrm>
            <a:off x="1669271" y="4081007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Renumbered</a:t>
            </a:r>
          </a:p>
          <a:p>
            <a:r>
              <a:rPr lang="en-US" sz="1200" dirty="0"/>
              <a:t>(Renumbering changes only map colors and district numbers)</a:t>
            </a:r>
          </a:p>
        </p:txBody>
      </p:sp>
    </p:spTree>
    <p:extLst>
      <p:ext uri="{BB962C8B-B14F-4D97-AF65-F5344CB8AC3E}">
        <p14:creationId xmlns:p14="http://schemas.microsoft.com/office/powerpoint/2010/main" val="293117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937375" cy="990600"/>
          </a:xfrm>
        </p:spPr>
        <p:txBody>
          <a:bodyPr/>
          <a:lstStyle/>
          <a:p>
            <a:r>
              <a:rPr lang="en-US" altLang="en-US" dirty="0"/>
              <a:t>Draft Map 109	</a:t>
            </a:r>
            <a:r>
              <a:rPr lang="en-US" altLang="en-US" sz="2400" dirty="0"/>
              <a:t>Renumbered	</a:t>
            </a:r>
            <a:r>
              <a:rPr lang="en-US" altLang="en-US" b="1" dirty="0"/>
              <a:t>Focus Map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13,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A90273-6EE6-4CDA-B969-820959B11FC1}"/>
              </a:ext>
            </a:extLst>
          </p:cNvPr>
          <p:cNvSpPr txBox="1"/>
          <p:nvPr/>
        </p:nvSpPr>
        <p:spPr>
          <a:xfrm>
            <a:off x="143213" y="164850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Visit the website for map detail</a:t>
            </a:r>
            <a:endParaRPr lang="en-US" dirty="0">
              <a:latin typeface="Garamond" panose="02020404030301010803" pitchFamily="18" charset="0"/>
              <a:hlinkClick r:id="rId3"/>
            </a:endParaRPr>
          </a:p>
          <a:p>
            <a:r>
              <a:rPr lang="en-US" sz="1600" b="1" dirty="0">
                <a:latin typeface="Garamond" panose="02020404030301010803" pitchFamily="18" charset="0"/>
                <a:hlinkClick r:id="rId3"/>
              </a:rPr>
              <a:t>Interactive Review Map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C2E74-68A0-4112-9592-91A6473010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3417" y="1524000"/>
            <a:ext cx="5681234" cy="50291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3B1FA1-958C-4B4C-A262-7745F9663D1B}"/>
              </a:ext>
            </a:extLst>
          </p:cNvPr>
          <p:cNvSpPr txBox="1"/>
          <p:nvPr/>
        </p:nvSpPr>
        <p:spPr>
          <a:xfrm>
            <a:off x="202327" y="5538768"/>
            <a:ext cx="337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</a:rPr>
              <a:t>Proposed Election Sequence for</a:t>
            </a:r>
          </a:p>
          <a:p>
            <a:r>
              <a:rPr lang="en-US" sz="1400" b="1" dirty="0">
                <a:latin typeface="Garamond" panose="02020404030301010803" pitchFamily="18" charset="0"/>
              </a:rPr>
              <a:t>Map 109 Renumbered: 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2020: 1 (Slowey) and 3 (Daniels) 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2022: 2 (Bruins), 4 (Miller), and 5 (Middleton)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540B86-9108-4D00-8F0E-FA2E2F3C4268}"/>
              </a:ext>
            </a:extLst>
          </p:cNvPr>
          <p:cNvSpPr txBox="1"/>
          <p:nvPr/>
        </p:nvSpPr>
        <p:spPr>
          <a:xfrm>
            <a:off x="7543800" y="4720624"/>
            <a:ext cx="149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Renumbered</a:t>
            </a:r>
          </a:p>
        </p:txBody>
      </p:sp>
    </p:spTree>
    <p:extLst>
      <p:ext uri="{BB962C8B-B14F-4D97-AF65-F5344CB8AC3E}">
        <p14:creationId xmlns:p14="http://schemas.microsoft.com/office/powerpoint/2010/main" val="1069487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6157</TotalTime>
  <Words>588</Words>
  <Application>Microsoft Office PowerPoint</Application>
  <PresentationFormat>On-screen Show (4:3)</PresentationFormat>
  <Paragraphs>128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Garamond</vt:lpstr>
      <vt:lpstr>Tw Cen MT</vt:lpstr>
      <vt:lpstr>Wingdings</vt:lpstr>
      <vt:lpstr>Wingdings 2</vt:lpstr>
      <vt:lpstr>Median</vt:lpstr>
      <vt:lpstr>Citrus Heights Draft Maps</vt:lpstr>
      <vt:lpstr>Districting Process</vt:lpstr>
      <vt:lpstr>Districting Rules and Goals</vt:lpstr>
      <vt:lpstr>Draft Map 102   Focus Map</vt:lpstr>
      <vt:lpstr>Draft Map 102 Renumbered Focus Map</vt:lpstr>
      <vt:lpstr>Draft Map 104   Focus Map</vt:lpstr>
      <vt:lpstr>Draft Map 104b  Focus Map</vt:lpstr>
      <vt:lpstr>Draft Map 109  Focus Map</vt:lpstr>
      <vt:lpstr>Draft Map 109 Renumbered Focus Map</vt:lpstr>
      <vt:lpstr>PowerPoint Presentation</vt:lpstr>
      <vt:lpstr>Suggested Actions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Tulare 2011 Redistricting</dc:title>
  <dc:creator>DMeyer12</dc:creator>
  <cp:lastModifiedBy>Shalice Tilton</cp:lastModifiedBy>
  <cp:revision>470</cp:revision>
  <cp:lastPrinted>2019-02-08T03:49:54Z</cp:lastPrinted>
  <dcterms:created xsi:type="dcterms:W3CDTF">2011-05-19T00:29:13Z</dcterms:created>
  <dcterms:modified xsi:type="dcterms:W3CDTF">2019-06-11T17:34:53Z</dcterms:modified>
</cp:coreProperties>
</file>